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DBD9A-F189-48C7-A7B3-8B48A009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FA1B2A-72CA-4747-89C6-DE19243E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06206-37DB-4962-8C66-1C012B95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4F4AB-3BD3-4DB6-81B6-E1926261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2C56B-19D5-425A-BBCF-C1E30C90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55EB8-82AC-40B8-9088-E399CFA2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77430-8951-4CDC-9DB3-333843A2F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20662-FBDD-4D94-9821-0C04AB7B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7DE74-DC88-4E33-8DC9-A6606684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1BB36-82EC-4475-8C95-DDC76EC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81A1F3-E2EE-4B4C-8F6F-2F0AF3C52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8B882D-4119-4E30-8685-E15BCDA5B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C6B95-A34E-4D47-A74B-E842864F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164F2-A858-4C28-8217-C6F927AE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33CA2-5185-4115-821C-2711B78D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3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6F1D-5B9B-4CD0-8195-FA3A9EED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9520D-84C1-4CF4-83DA-A97693A9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D3BCA-3CB7-4227-A182-41791B39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38986-8C9B-4281-8E18-591C390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71A80-C44F-4AF1-A332-E68FD9DD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3B803-D500-4352-AA13-0003C9DE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F8D56-F706-47DC-A891-6579FB64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EF4B0-7217-47BC-8BEA-144893B1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D5BCA-FA6C-4D1D-8469-A02C9802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B6AB7-1B3B-49E2-8975-A873E451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3887-0A55-478D-AA88-9895C5A9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77A4F-55C6-4D01-89C8-CA78883DF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0F425A-7D56-4187-B051-DE5522013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7550A6-AA3F-4F8F-8E9C-EDEDD647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94093-2112-40DE-B9E6-DEA8630E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275A8E-C7DF-4B13-9D5C-E1777D7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B54AD-A1DA-42DE-BF0A-80C2DF1F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17388-BEB2-455F-911A-164492139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E242B0-D766-4899-96FA-3491ADEE8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FE01D4-85D6-4798-8C3D-759778306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B03928-4E76-4E43-9B74-1FAD4A6A5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5ED7DE-AD9A-4BAC-AD90-21AA77E4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853106-DCAE-4D64-B68F-24A02E47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A8C5ED-C5E8-4686-AF7B-01DC554D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1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5349-870D-48A9-9E63-CFD437C8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DC057F-63EC-4799-91C7-03D3011D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A37199-B2A0-4B56-8298-6BB35E78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2470F-A941-4867-891C-F156515D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3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EBBB83-8EBE-4569-883E-3C1DF794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D6391E-100A-4F79-9CCF-B517B883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14AA93-FF58-45CE-9F1D-A22E1F8A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385E-A9A5-4998-8FE9-1D990649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D2F5C-CDA4-4697-A981-B12E025F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70DA0E-FA3B-494C-AA64-A25984FEF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E8CAF-291C-4955-BBBE-68E34180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04DB53-CC29-446E-B00E-002F68CC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EF14C1-A550-49EC-B78C-723A989A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3F03-613B-42EE-835D-403E9C06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C45D03-AC04-4728-A094-5FC57A589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4D8BF7-4F9E-4DC9-8ED2-7DF3CA3E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683CBD-C3A6-4E3E-A43B-0FD3CD16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64B17-D2DA-4780-9AC7-A1986DCF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2A63C-D92F-48B6-80EB-DE9EDEDC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33036-4D7C-4528-AACD-44996620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02BD57-1394-4B92-BF78-53C415569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DFE55-0E05-4A5B-A5E5-F69D872E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7C8D-DAFE-41E5-A27F-6CFB7B49BF1E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0A95E-E702-42AA-A10D-3BBC886C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7388B-CE2A-4854-89D5-0BB43F2E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2A419A5-B6B9-4CAE-A5C1-FB57F9DAF92E}"/>
              </a:ext>
            </a:extLst>
          </p:cNvPr>
          <p:cNvSpPr txBox="1"/>
          <p:nvPr/>
        </p:nvSpPr>
        <p:spPr>
          <a:xfrm>
            <a:off x="325706" y="217876"/>
            <a:ext cx="1157600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Condensed" panose="020B0502040204020203" pitchFamily="34" charset="0"/>
              </a:rPr>
              <a:t>Постановление Правительства Республики Саха (Якутия) от 29 ноября 2021 г. N 495 "Об утверждении порядка предоставления грантов в форме субсидий из государственного бюджета Республики Саха (Якутия) социально ориентированным некоммерческим организациям, осуществляющим реализацию программ по поддержке молодых ученых Республики Саха (Якутия)"</a:t>
            </a:r>
          </a:p>
        </p:txBody>
      </p:sp>
      <p:pic>
        <p:nvPicPr>
          <p:cNvPr id="55" name="Picture 18">
            <a:extLst>
              <a:ext uri="{FF2B5EF4-FFF2-40B4-BE49-F238E27FC236}">
                <a16:creationId xmlns:a16="http://schemas.microsoft.com/office/drawing/2014/main" id="{28E68E85-7B1B-4B22-8F73-9DE3CC7C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18" y="4140815"/>
            <a:ext cx="593887" cy="5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D1B2E65-E9FE-4360-8669-CE210E9E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182" y="8287499"/>
            <a:ext cx="430210" cy="4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4D169A-6368-EFD7-2B4F-F77693B63FB0}"/>
              </a:ext>
            </a:extLst>
          </p:cNvPr>
          <p:cNvSpPr/>
          <p:nvPr/>
        </p:nvSpPr>
        <p:spPr>
          <a:xfrm>
            <a:off x="717817" y="2258616"/>
            <a:ext cx="3049177" cy="161585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Количество докладов на всероссийских и международных научных мероприятиях</a:t>
            </a: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10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D59E73-54E1-AC8C-BDEF-A1A8C29AF278}"/>
              </a:ext>
            </a:extLst>
          </p:cNvPr>
          <p:cNvSpPr/>
          <p:nvPr/>
        </p:nvSpPr>
        <p:spPr>
          <a:xfrm>
            <a:off x="8340398" y="2244142"/>
            <a:ext cx="3012519" cy="16448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 Количество представленных к защите диссертационных работ</a:t>
            </a: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5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8C2B9FC-A68F-D1EA-8230-69B0A34AEA5A}"/>
              </a:ext>
            </a:extLst>
          </p:cNvPr>
          <p:cNvSpPr/>
          <p:nvPr/>
        </p:nvSpPr>
        <p:spPr>
          <a:xfrm>
            <a:off x="4549220" y="2258618"/>
            <a:ext cx="3012519" cy="16505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Количество проведенных на территории Республики Саха (Якутия) всероссийских и региональных научных мероприятий</a:t>
            </a:r>
          </a:p>
          <a:p>
            <a:pPr algn="ctr"/>
            <a:endParaRPr lang="ru-RU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5</a:t>
            </a:r>
            <a:endParaRPr lang="ru-RU" sz="1200" dirty="0"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4B15CD-9122-DE24-E55D-109769C60DD4}"/>
              </a:ext>
            </a:extLst>
          </p:cNvPr>
          <p:cNvSpPr/>
          <p:nvPr/>
        </p:nvSpPr>
        <p:spPr>
          <a:xfrm>
            <a:off x="325707" y="1730000"/>
            <a:ext cx="11576008" cy="32350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Показатели, необходимые для достижения результата предоставления гранта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58C351-3339-68D3-5E82-369800B7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40731747-70EC-AF07-3D3A-CA023907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01" y="4225428"/>
            <a:ext cx="1843388" cy="11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D90C1A68-706F-5E8A-9DB5-E84517CC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81" y="4225428"/>
            <a:ext cx="2080457" cy="17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A5E2BAB-74F2-D550-F1BE-CBE472883CFE}"/>
              </a:ext>
            </a:extLst>
          </p:cNvPr>
          <p:cNvSpPr/>
          <p:nvPr/>
        </p:nvSpPr>
        <p:spPr>
          <a:xfrm>
            <a:off x="333976" y="819119"/>
            <a:ext cx="4301629" cy="8234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Соглашение о гранте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№30-2025-006983 от 21.11.2025, 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допсоглашение №30-2025-006983/1 от 25.11.2025 г.</a:t>
            </a:r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92BB4B6A-BC7B-7244-6769-AD269DC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92" y="997861"/>
            <a:ext cx="371674" cy="3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48A6D43C-E6EB-3402-C6DD-26867CE37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51339"/>
              </p:ext>
            </p:extLst>
          </p:nvPr>
        </p:nvGraphicFramePr>
        <p:xfrm>
          <a:off x="8913156" y="986802"/>
          <a:ext cx="1076418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418">
                  <a:extLst>
                    <a:ext uri="{9D8B030D-6E8A-4147-A177-3AD203B41FA5}">
                      <a16:colId xmlns:a16="http://schemas.microsoft.com/office/drawing/2014/main" val="3243184045"/>
                    </a:ext>
                  </a:extLst>
                </a:gridCol>
              </a:tblGrid>
              <a:tr h="18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2025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223477"/>
                  </a:ext>
                </a:extLst>
              </a:tr>
              <a:tr h="189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10 000 000,0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8517937"/>
                  </a:ext>
                </a:extLst>
              </a:tr>
            </a:tbl>
          </a:graphicData>
        </a:graphic>
      </p:graphicFrame>
      <p:pic>
        <p:nvPicPr>
          <p:cNvPr id="37" name="Picture 34">
            <a:extLst>
              <a:ext uri="{FF2B5EF4-FFF2-40B4-BE49-F238E27FC236}">
                <a16:creationId xmlns:a16="http://schemas.microsoft.com/office/drawing/2014/main" id="{AD72ECA2-F37E-6B15-FFCD-7AA262AC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36" y="1054717"/>
            <a:ext cx="481644" cy="3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08C7D76-A795-DC92-233D-9E945C69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7" y="894188"/>
            <a:ext cx="1733037" cy="6089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03C131-E2CF-A43C-78DE-869086AF521F}"/>
              </a:ext>
            </a:extLst>
          </p:cNvPr>
          <p:cNvSpPr txBox="1"/>
          <p:nvPr/>
        </p:nvSpPr>
        <p:spPr>
          <a:xfrm>
            <a:off x="1499095" y="5683349"/>
            <a:ext cx="139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10 докладов</a:t>
            </a:r>
          </a:p>
        </p:txBody>
      </p:sp>
      <p:pic>
        <p:nvPicPr>
          <p:cNvPr id="40" name="Picture 22">
            <a:extLst>
              <a:ext uri="{FF2B5EF4-FFF2-40B4-BE49-F238E27FC236}">
                <a16:creationId xmlns:a16="http://schemas.microsoft.com/office/drawing/2014/main" id="{EE377031-B8D2-AA1A-25D3-4AB52F27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70" y="5718039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3298E2D-BEE5-A5F6-8119-CBF74EED9613}"/>
              </a:ext>
            </a:extLst>
          </p:cNvPr>
          <p:cNvSpPr txBox="1"/>
          <p:nvPr/>
        </p:nvSpPr>
        <p:spPr>
          <a:xfrm>
            <a:off x="5263044" y="5929023"/>
            <a:ext cx="152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13 мероприятий</a:t>
            </a:r>
          </a:p>
        </p:txBody>
      </p:sp>
      <p:pic>
        <p:nvPicPr>
          <p:cNvPr id="42" name="Picture 22">
            <a:extLst>
              <a:ext uri="{FF2B5EF4-FFF2-40B4-BE49-F238E27FC236}">
                <a16:creationId xmlns:a16="http://schemas.microsoft.com/office/drawing/2014/main" id="{717A9A77-201D-634B-B9F1-B576DDC7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2" y="5927362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090AD95-2149-6168-710D-011E44092FAF}"/>
              </a:ext>
            </a:extLst>
          </p:cNvPr>
          <p:cNvSpPr txBox="1"/>
          <p:nvPr/>
        </p:nvSpPr>
        <p:spPr>
          <a:xfrm>
            <a:off x="8913156" y="5866608"/>
            <a:ext cx="152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5 защит</a:t>
            </a:r>
          </a:p>
        </p:txBody>
      </p:sp>
      <p:pic>
        <p:nvPicPr>
          <p:cNvPr id="45" name="Picture 22">
            <a:extLst>
              <a:ext uri="{FF2B5EF4-FFF2-40B4-BE49-F238E27FC236}">
                <a16:creationId xmlns:a16="http://schemas.microsoft.com/office/drawing/2014/main" id="{84FC09DD-7BCF-F82F-26C8-A31AA81C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606" y="5924901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B992C238-5746-7717-13E3-D305E413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88" y="4015643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2DF195C1-CF3F-2C0F-0D0F-14C63C6D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51" y="4079584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9B94E-53C1-291E-7B7F-D0B28017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56" y="4079584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>
            <a:extLst>
              <a:ext uri="{FF2B5EF4-FFF2-40B4-BE49-F238E27FC236}">
                <a16:creationId xmlns:a16="http://schemas.microsoft.com/office/drawing/2014/main" id="{8070709E-08E9-CD1B-8F61-D9546E2D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56" y="4105460"/>
            <a:ext cx="906971" cy="12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44C831-16A9-B4F2-0767-E57A56ABA6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04" y="926391"/>
            <a:ext cx="755394" cy="60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05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B9F00C0-55DA-4E1B-B890-77A2B6F6F10C}"/>
              </a:ext>
            </a:extLst>
          </p:cNvPr>
          <p:cNvSpPr txBox="1"/>
          <p:nvPr/>
        </p:nvSpPr>
        <p:spPr>
          <a:xfrm>
            <a:off x="3303668" y="246415"/>
            <a:ext cx="5584663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Condensed" panose="020B0502040204020203" pitchFamily="34" charset="0"/>
              </a:rPr>
              <a:t>Научные мероприятия, организованные силами молодых ученых</a:t>
            </a:r>
          </a:p>
        </p:txBody>
      </p:sp>
      <p:pic>
        <p:nvPicPr>
          <p:cNvPr id="74" name="Picture 12">
            <a:extLst>
              <a:ext uri="{FF2B5EF4-FFF2-40B4-BE49-F238E27FC236}">
                <a16:creationId xmlns:a16="http://schemas.microsoft.com/office/drawing/2014/main" id="{CB54DE15-A391-4115-B13C-C09D5059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858" y="9321221"/>
            <a:ext cx="45719" cy="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2FA601-7BF0-8F38-3965-B433AC8DE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05917"/>
              </p:ext>
            </p:extLst>
          </p:nvPr>
        </p:nvGraphicFramePr>
        <p:xfrm>
          <a:off x="428981" y="735108"/>
          <a:ext cx="11341678" cy="5359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6873">
                  <a:extLst>
                    <a:ext uri="{9D8B030D-6E8A-4147-A177-3AD203B41FA5}">
                      <a16:colId xmlns:a16="http://schemas.microsoft.com/office/drawing/2014/main" val="3428646866"/>
                    </a:ext>
                  </a:extLst>
                </a:gridCol>
                <a:gridCol w="7244805">
                  <a:extLst>
                    <a:ext uri="{9D8B030D-6E8A-4147-A177-3AD203B41FA5}">
                      <a16:colId xmlns:a16="http://schemas.microsoft.com/office/drawing/2014/main" val="990541276"/>
                    </a:ext>
                  </a:extLst>
                </a:gridCol>
              </a:tblGrid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Якутский государственный объединенный музей истории и культуры народов Севера им. Ем. Ярославского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Серия научных мероприятий для молодых ученых «Культурное наследие Севера: связь поколений»: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Стратегическая сессия «Культурный код города Якутска»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Панельная дискуссия «Музеи, вузы, наука: синергия в сохранении музыкального наследия»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Мастер-класс по игре на хомусе для молодых ученых и специалистов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241916"/>
                  </a:ext>
                </a:extLst>
              </a:tr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Якутский научно-исследовательский институт сельского хозяйства имени М.Г. Сафронова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Первая Республиканская сельскохозяйственная научно-практическая конференция «Молодежь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Агронауке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571536"/>
                  </a:ext>
                </a:extLst>
              </a:tr>
              <a:tr h="408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Институт космофизических исследований и аэрономии им. Ю.Г. Шафера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Научная сессия, приуроченная к 105-летию со дня рождения основателя Якутской комплексной установки ШАЛ Д.Д. Красильникова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931852"/>
                  </a:ext>
                </a:extLst>
              </a:tr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Институт развития профессионального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«Школа эксперта», в рамках XIX Форума молодых исследователей «Шаг в будущую профессию», посвященного 100-летию выдающегося государственного, политического и общественного деятеля Якутии Гаврила Иосифовича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Чиряева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 «Образовательно-экспертный интенсив»  для молодых ученых и аспирантов с экспертами- учеными Форума молодых исследователей «Шаг в будущую профессию».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 «Молодой ученый как эксперт»- проведение экспертной оценки работ участников Форума молодых исследователей «Шаг в будущую профессию».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870263"/>
                  </a:ext>
                </a:extLst>
              </a:tr>
              <a:tr h="2974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Арктический государственный институт культуры и искусств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Международная конференция для молодых ученых «Креатив и технологии: образование будущего»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2224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Северо-Восточный федеральный университет имени М.К. Аммосова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Академия наставничества молодых ученых РС(Я) над школьными научными проектами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554786"/>
                  </a:ext>
                </a:extLst>
              </a:tr>
              <a:tr h="296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Институт мерзлотоведения им. П.И. Мельникова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Стратегическая сессия-семинар «Стратегия развития геокриологии в современных реалиях: взгляд молодых исследователей мерзлотоведов»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319521"/>
                  </a:ext>
                </a:extLst>
              </a:tr>
              <a:tr h="866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Северо-Восточный федеральный университет имени М.К. Аммосова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Научно-методический семинар "Исследования современных историко-культурных, социально-демографических процессов в Сибири и Дальнем Востоке России"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9781683"/>
                  </a:ext>
                </a:extLst>
              </a:tr>
              <a:tr h="3034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Северо-Восточный федеральный университет имени М.К. Аммосова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Стратегическая сессия «Научный якорь: стратегии закрепления молодых исследователей в Якутии»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2238452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Северо-Восточный федеральный университет имени М.К. Аммосова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Первая республиканская научно—практическая конференция аспирантов и молодых ученых «Черский 2025»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713987"/>
                  </a:ext>
                </a:extLst>
              </a:tr>
              <a:tr h="349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мероприятий регионального уровня</a:t>
                      </a: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379541098"/>
                  </a:ext>
                </a:extLst>
              </a:tr>
              <a:tr h="412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Среднее количество участников на 1 мероприятие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чел</a:t>
                      </a: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3431051899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размер финансовой помощи на 1 мероприятие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417 тыс.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414106765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88BAE-45A1-ECF8-307A-FBB40716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481</Words>
  <Application>Microsoft Office PowerPoint</Application>
  <PresentationFormat>Широкоэкранный</PresentationFormat>
  <Paragraphs>53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Bahnschrift Condensed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</dc:creator>
  <cp:lastModifiedBy>Artur</cp:lastModifiedBy>
  <cp:revision>62</cp:revision>
  <dcterms:created xsi:type="dcterms:W3CDTF">2021-02-12T05:14:34Z</dcterms:created>
  <dcterms:modified xsi:type="dcterms:W3CDTF">2026-03-24T09:52:35Z</dcterms:modified>
</cp:coreProperties>
</file>