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DBD9A-F189-48C7-A7B3-8B48A009E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FA1B2A-72CA-4747-89C6-DE19243E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06206-37DB-4962-8C66-1C012B95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4F4AB-3BD3-4DB6-81B6-E1926261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2C56B-19D5-425A-BBCF-C1E30C90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55EB8-82AC-40B8-9088-E399CFA2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C77430-8951-4CDC-9DB3-333843A2F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20662-FBDD-4D94-9821-0C04AB7B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7DE74-DC88-4E33-8DC9-A6606684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1BB36-82EC-4475-8C95-DDC76EC0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2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81A1F3-E2EE-4B4C-8F6F-2F0AF3C52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8B882D-4119-4E30-8685-E15BCDA5B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C6B95-A34E-4D47-A74B-E842864F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164F2-A858-4C28-8217-C6F927AE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B33CA2-5185-4115-821C-2711B78D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3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96F1D-5B9B-4CD0-8195-FA3A9EED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9520D-84C1-4CF4-83DA-A97693A99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D3BCA-3CB7-4227-A182-41791B39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138986-8C9B-4281-8E18-591C3901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F71A80-C44F-4AF1-A332-E68FD9DD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3B803-D500-4352-AA13-0003C9DE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EF8D56-F706-47DC-A891-6579FB641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EF4B0-7217-47BC-8BEA-144893B1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D5BCA-FA6C-4D1D-8469-A02C9802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B6AB7-1B3B-49E2-8975-A873E451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6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A3887-0A55-478D-AA88-9895C5A9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77A4F-55C6-4D01-89C8-CA78883DF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0F425A-7D56-4187-B051-DE5522013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7550A6-AA3F-4F8F-8E9C-EDEDD647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E94093-2112-40DE-B9E6-DEA8630E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275A8E-C7DF-4B13-9D5C-E1777D7B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1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B54AD-A1DA-42DE-BF0A-80C2DF1F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617388-BEB2-455F-911A-164492139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E242B0-D766-4899-96FA-3491ADEE8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FE01D4-85D6-4798-8C3D-759778306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B03928-4E76-4E43-9B74-1FAD4A6A5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5ED7DE-AD9A-4BAC-AD90-21AA77E4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853106-DCAE-4D64-B68F-24A02E47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A8C5ED-C5E8-4686-AF7B-01DC554D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1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25349-870D-48A9-9E63-CFD437C8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DC057F-63EC-4799-91C7-03D3011D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A37199-B2A0-4B56-8298-6BB35E78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2470F-A941-4867-891C-F156515D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3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EBBB83-8EBE-4569-883E-3C1DF794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D6391E-100A-4F79-9CCF-B517B883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14AA93-FF58-45CE-9F1D-A22E1F8A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7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8385E-A9A5-4998-8FE9-1D990649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D2F5C-CDA4-4697-A981-B12E025F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70DA0E-FA3B-494C-AA64-A25984FEF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E8CAF-291C-4955-BBBE-68E34180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04DB53-CC29-446E-B00E-002F68CC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EF14C1-A550-49EC-B78C-723A989A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8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3F03-613B-42EE-835D-403E9C06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C45D03-AC04-4728-A094-5FC57A589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4D8BF7-4F9E-4DC9-8ED2-7DF3CA3E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683CBD-C3A6-4E3E-A43B-0FD3CD16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64B17-D2DA-4780-9AC7-A1986DCF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2A63C-D92F-48B6-80EB-DE9EDEDC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33036-4D7C-4528-AACD-44996620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02BD57-1394-4B92-BF78-53C415569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DFE55-0E05-4A5B-A5E5-F69D872E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D0A95E-E702-42AA-A10D-3BBC886C4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7388B-CE2A-4854-89D5-0BB43F2E1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2A419A5-B6B9-4CAE-A5C1-FB57F9DAF92E}"/>
              </a:ext>
            </a:extLst>
          </p:cNvPr>
          <p:cNvSpPr txBox="1"/>
          <p:nvPr/>
        </p:nvSpPr>
        <p:spPr>
          <a:xfrm>
            <a:off x="325706" y="217876"/>
            <a:ext cx="1157600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ahnschrift Condensed" panose="020B0502040204020203" pitchFamily="34" charset="0"/>
              </a:rPr>
              <a:t>Постановление Правительства Республики Саха (Якутия) от 29 ноября 2021 г. N 495 "Об утверждении порядка предоставления грантов в форме субсидий из государственного бюджета Республики Саха (Якутия) социально ориентированным некоммерческим организациям, осуществляющим реализацию программ по поддержке молодых ученых Республики Саха (Якутия)"</a:t>
            </a:r>
          </a:p>
        </p:txBody>
      </p:sp>
      <p:pic>
        <p:nvPicPr>
          <p:cNvPr id="55" name="Picture 18">
            <a:extLst>
              <a:ext uri="{FF2B5EF4-FFF2-40B4-BE49-F238E27FC236}">
                <a16:creationId xmlns:a16="http://schemas.microsoft.com/office/drawing/2014/main" id="{28E68E85-7B1B-4B22-8F73-9DE3CC7C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9" y="3854933"/>
            <a:ext cx="593887" cy="5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D1B2E65-E9FE-4360-8669-CE210E9E2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182" y="8287499"/>
            <a:ext cx="430210" cy="43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04D169A-6368-EFD7-2B4F-F77693B63FB0}"/>
              </a:ext>
            </a:extLst>
          </p:cNvPr>
          <p:cNvSpPr/>
          <p:nvPr/>
        </p:nvSpPr>
        <p:spPr>
          <a:xfrm>
            <a:off x="717817" y="2258616"/>
            <a:ext cx="2501633" cy="161585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Количество докладов на всероссийских и международных научных мероприятиях</a:t>
            </a: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20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D59E73-54E1-AC8C-BDEF-A1A8C29AF278}"/>
              </a:ext>
            </a:extLst>
          </p:cNvPr>
          <p:cNvSpPr/>
          <p:nvPr/>
        </p:nvSpPr>
        <p:spPr>
          <a:xfrm>
            <a:off x="6586704" y="2264360"/>
            <a:ext cx="2430957" cy="16448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 Количество представленных к защите диссертационных работ</a:t>
            </a: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2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8C2B9FC-A68F-D1EA-8230-69B0A34AEA5A}"/>
              </a:ext>
            </a:extLst>
          </p:cNvPr>
          <p:cNvSpPr/>
          <p:nvPr/>
        </p:nvSpPr>
        <p:spPr>
          <a:xfrm>
            <a:off x="3524897" y="2258618"/>
            <a:ext cx="2756360" cy="165054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Количество проведенных на территории Республики Саха (Якутия) всероссийских и региональных научных мероприятий</a:t>
            </a:r>
          </a:p>
          <a:p>
            <a:pPr algn="ctr"/>
            <a:endParaRPr lang="ru-RU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10</a:t>
            </a:r>
            <a:endParaRPr lang="ru-RU" sz="1200" dirty="0">
              <a:latin typeface="Bahnschrift Condensed" panose="020B0502040204020203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84B15CD-9122-DE24-E55D-109769C60DD4}"/>
              </a:ext>
            </a:extLst>
          </p:cNvPr>
          <p:cNvSpPr/>
          <p:nvPr/>
        </p:nvSpPr>
        <p:spPr>
          <a:xfrm>
            <a:off x="325707" y="1730000"/>
            <a:ext cx="11576008" cy="32350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Показатели, необходимые для достижения результата предоставления гранта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58C351-3339-68D3-5E82-369800B79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65" y="6110299"/>
            <a:ext cx="1507964" cy="529825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40731747-70EC-AF07-3D3A-CA023907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32" y="3939546"/>
            <a:ext cx="1843388" cy="11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D90C1A68-706F-5E8A-9DB5-E84517CC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994" y="4149331"/>
            <a:ext cx="2080457" cy="17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id="{22AF2311-C9D9-BBE0-5058-955BBF8E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582" y="4068367"/>
            <a:ext cx="906971" cy="12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BA5E2BAB-74F2-D550-F1BE-CBE472883CFE}"/>
              </a:ext>
            </a:extLst>
          </p:cNvPr>
          <p:cNvSpPr/>
          <p:nvPr/>
        </p:nvSpPr>
        <p:spPr>
          <a:xfrm>
            <a:off x="325706" y="948734"/>
            <a:ext cx="4165688" cy="4779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 Condensed" panose="020B0502040204020203" pitchFamily="34" charset="0"/>
              </a:rPr>
              <a:t>Соглашение о гранте №02/960 от 26.03.2024</a:t>
            </a:r>
          </a:p>
        </p:txBody>
      </p:sp>
      <p:pic>
        <p:nvPicPr>
          <p:cNvPr id="34" name="Picture 9">
            <a:extLst>
              <a:ext uri="{FF2B5EF4-FFF2-40B4-BE49-F238E27FC236}">
                <a16:creationId xmlns:a16="http://schemas.microsoft.com/office/drawing/2014/main" id="{92BB4B6A-BC7B-7244-6769-AD269DC4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64" y="986802"/>
            <a:ext cx="371674" cy="3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48A6D43C-E6EB-3402-C6DD-26867CE37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41643"/>
              </p:ext>
            </p:extLst>
          </p:nvPr>
        </p:nvGraphicFramePr>
        <p:xfrm>
          <a:off x="8913156" y="986802"/>
          <a:ext cx="861780" cy="393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780">
                  <a:extLst>
                    <a:ext uri="{9D8B030D-6E8A-4147-A177-3AD203B41FA5}">
                      <a16:colId xmlns:a16="http://schemas.microsoft.com/office/drawing/2014/main" val="3243184045"/>
                    </a:ext>
                  </a:extLst>
                </a:gridCol>
              </a:tblGrid>
              <a:tr h="19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2024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223477"/>
                  </a:ext>
                </a:extLst>
              </a:tr>
              <a:tr h="201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5 000 000,0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8517937"/>
                  </a:ext>
                </a:extLst>
              </a:tr>
            </a:tbl>
          </a:graphicData>
        </a:graphic>
      </p:graphicFrame>
      <p:pic>
        <p:nvPicPr>
          <p:cNvPr id="36" name="Picture 4">
            <a:extLst>
              <a:ext uri="{FF2B5EF4-FFF2-40B4-BE49-F238E27FC236}">
                <a16:creationId xmlns:a16="http://schemas.microsoft.com/office/drawing/2014/main" id="{899801FF-0926-2E10-90C3-408BED81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6" y="863915"/>
            <a:ext cx="647616" cy="6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4">
            <a:extLst>
              <a:ext uri="{FF2B5EF4-FFF2-40B4-BE49-F238E27FC236}">
                <a16:creationId xmlns:a16="http://schemas.microsoft.com/office/drawing/2014/main" id="{AD72ECA2-F37E-6B15-FFCD-7AA262AC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27" y="1042092"/>
            <a:ext cx="481644" cy="3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08C7D76-A795-DC92-233D-9E945C690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10" y="845040"/>
            <a:ext cx="1896936" cy="66649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703C131-E2CF-A43C-78DE-869086AF521F}"/>
              </a:ext>
            </a:extLst>
          </p:cNvPr>
          <p:cNvSpPr txBox="1"/>
          <p:nvPr/>
        </p:nvSpPr>
        <p:spPr>
          <a:xfrm>
            <a:off x="1119626" y="5397467"/>
            <a:ext cx="139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24 доклада</a:t>
            </a:r>
          </a:p>
        </p:txBody>
      </p:sp>
      <p:pic>
        <p:nvPicPr>
          <p:cNvPr id="40" name="Picture 22">
            <a:extLst>
              <a:ext uri="{FF2B5EF4-FFF2-40B4-BE49-F238E27FC236}">
                <a16:creationId xmlns:a16="http://schemas.microsoft.com/office/drawing/2014/main" id="{EE377031-B8D2-AA1A-25D3-4AB52F27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01" y="5432157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3298E2D-BEE5-A5F6-8119-CBF74EED9613}"/>
              </a:ext>
            </a:extLst>
          </p:cNvPr>
          <p:cNvSpPr txBox="1"/>
          <p:nvPr/>
        </p:nvSpPr>
        <p:spPr>
          <a:xfrm>
            <a:off x="4022957" y="5852926"/>
            <a:ext cx="152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10 мероприятий</a:t>
            </a:r>
          </a:p>
        </p:txBody>
      </p:sp>
      <p:pic>
        <p:nvPicPr>
          <p:cNvPr id="42" name="Picture 22">
            <a:extLst>
              <a:ext uri="{FF2B5EF4-FFF2-40B4-BE49-F238E27FC236}">
                <a16:creationId xmlns:a16="http://schemas.microsoft.com/office/drawing/2014/main" id="{717A9A77-201D-634B-B9F1-B576DDC7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65" y="5851265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090AD95-2149-6168-710D-011E44092FAF}"/>
              </a:ext>
            </a:extLst>
          </p:cNvPr>
          <p:cNvSpPr txBox="1"/>
          <p:nvPr/>
        </p:nvSpPr>
        <p:spPr>
          <a:xfrm>
            <a:off x="6727329" y="5812905"/>
            <a:ext cx="152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5 защит</a:t>
            </a:r>
          </a:p>
        </p:txBody>
      </p:sp>
      <p:pic>
        <p:nvPicPr>
          <p:cNvPr id="45" name="Picture 22">
            <a:extLst>
              <a:ext uri="{FF2B5EF4-FFF2-40B4-BE49-F238E27FC236}">
                <a16:creationId xmlns:a16="http://schemas.microsoft.com/office/drawing/2014/main" id="{84FC09DD-7BCF-F82F-26C8-A31AA81C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79" y="5871198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B992C238-5746-7717-13E3-D305E413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01" y="3939546"/>
            <a:ext cx="1072736" cy="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2DF195C1-CF3F-2C0F-0D0F-14C63C6DB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24" y="4025881"/>
            <a:ext cx="1072736" cy="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B1CEF19-A312-493D-097D-CD7D1E35B371}"/>
              </a:ext>
            </a:extLst>
          </p:cNvPr>
          <p:cNvSpPr/>
          <p:nvPr/>
        </p:nvSpPr>
        <p:spPr>
          <a:xfrm>
            <a:off x="9322752" y="2257421"/>
            <a:ext cx="2430957" cy="16448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 Количество публикаций, индексируемых в ведущих мировых информационно-аналитических системах научного цитирования </a:t>
            </a:r>
            <a:r>
              <a:rPr lang="en-US" sz="1200" dirty="0">
                <a:latin typeface="Bahnschrift Condensed" panose="020B0502040204020203" pitchFamily="34" charset="0"/>
              </a:rPr>
              <a:t>Web of Science</a:t>
            </a:r>
            <a:r>
              <a:rPr lang="ru-RU" sz="1200" dirty="0">
                <a:latin typeface="Bahnschrift Condensed" panose="020B0502040204020203" pitchFamily="34" charset="0"/>
              </a:rPr>
              <a:t> и </a:t>
            </a:r>
            <a:r>
              <a:rPr lang="en-US" sz="1200" dirty="0">
                <a:latin typeface="Bahnschrift Condensed" panose="020B0502040204020203" pitchFamily="34" charset="0"/>
              </a:rPr>
              <a:t>Scopus</a:t>
            </a:r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9B94E-53C1-291E-7B7F-D0B28017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69" y="4003487"/>
            <a:ext cx="1072736" cy="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>
            <a:extLst>
              <a:ext uri="{FF2B5EF4-FFF2-40B4-BE49-F238E27FC236}">
                <a16:creationId xmlns:a16="http://schemas.microsoft.com/office/drawing/2014/main" id="{8070709E-08E9-CD1B-8F61-D9546E2D0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29" y="4051757"/>
            <a:ext cx="906971" cy="12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F9822D-A78F-114A-AA13-0C9F6FC947BF}"/>
              </a:ext>
            </a:extLst>
          </p:cNvPr>
          <p:cNvSpPr txBox="1"/>
          <p:nvPr/>
        </p:nvSpPr>
        <p:spPr>
          <a:xfrm>
            <a:off x="9213354" y="5441942"/>
            <a:ext cx="1859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11 научных статей</a:t>
            </a:r>
          </a:p>
        </p:txBody>
      </p:sp>
      <p:pic>
        <p:nvPicPr>
          <p:cNvPr id="11" name="Picture 22">
            <a:extLst>
              <a:ext uri="{FF2B5EF4-FFF2-40B4-BE49-F238E27FC236}">
                <a16:creationId xmlns:a16="http://schemas.microsoft.com/office/drawing/2014/main" id="{9E809FC9-698E-FF70-E8EE-3F63DE92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476" y="5480079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5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2">
            <a:extLst>
              <a:ext uri="{FF2B5EF4-FFF2-40B4-BE49-F238E27FC236}">
                <a16:creationId xmlns:a16="http://schemas.microsoft.com/office/drawing/2014/main" id="{CB54DE15-A391-4115-B13C-C09D5059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9858" y="9321221"/>
            <a:ext cx="45719" cy="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B7A59C-9E06-9765-50D6-E43A97B1A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92" y="6206552"/>
            <a:ext cx="1507964" cy="529825"/>
          </a:xfrm>
          <a:prstGeom prst="rect">
            <a:avLst/>
          </a:prstGeom>
        </p:spPr>
      </p:pic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21EF2FF0-E384-2CBF-2A38-6493FE743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91506"/>
              </p:ext>
            </p:extLst>
          </p:nvPr>
        </p:nvGraphicFramePr>
        <p:xfrm>
          <a:off x="457199" y="217876"/>
          <a:ext cx="11292349" cy="616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542">
                  <a:extLst>
                    <a:ext uri="{9D8B030D-6E8A-4147-A177-3AD203B41FA5}">
                      <a16:colId xmlns:a16="http://schemas.microsoft.com/office/drawing/2014/main" val="938157034"/>
                    </a:ext>
                  </a:extLst>
                </a:gridCol>
                <a:gridCol w="2700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0774">
                  <a:extLst>
                    <a:ext uri="{9D8B030D-6E8A-4147-A177-3AD203B41FA5}">
                      <a16:colId xmlns:a16="http://schemas.microsoft.com/office/drawing/2014/main" val="2614982878"/>
                    </a:ext>
                  </a:extLst>
                </a:gridCol>
                <a:gridCol w="2737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40490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  <a:cs typeface="Arial" panose="020B0604020202020204" pitchFamily="34" charset="0"/>
                        </a:rPr>
                        <a:t>Научная, </a:t>
                      </a:r>
                    </a:p>
                    <a:p>
                      <a:pPr algn="ctr"/>
                      <a:r>
                        <a:rPr lang="ru-RU" sz="1200" b="1" dirty="0">
                          <a:latin typeface="+mn-lt"/>
                          <a:cs typeface="Arial" panose="020B0604020202020204" pitchFamily="34" charset="0"/>
                        </a:rPr>
                        <a:t>научно-образовательная организация:</a:t>
                      </a:r>
                    </a:p>
                  </a:txBody>
                  <a:tcPr marL="84719" marR="84719" marT="41476" marB="4147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>
                          <a:latin typeface="+mn-lt"/>
                          <a:cs typeface="Arial" panose="020B0604020202020204" pitchFamily="34" charset="0"/>
                        </a:rPr>
                        <a:t>Доклады на всероссийских и международных научных мероприятиях </a:t>
                      </a:r>
                    </a:p>
                    <a:p>
                      <a:pPr algn="ctr"/>
                      <a:r>
                        <a:rPr lang="ru-RU" sz="1200" b="1" dirty="0">
                          <a:latin typeface="+mn-lt"/>
                          <a:cs typeface="Arial" panose="020B0604020202020204" pitchFamily="34" charset="0"/>
                        </a:rPr>
                        <a:t>(помощь с проездом, проживанием, оргвзносами, визами, суточными, научной литературой, электронными базами и т.д.)</a:t>
                      </a:r>
                    </a:p>
                  </a:txBody>
                  <a:tcPr marL="84719" marR="84719" marT="41476" marB="4147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Публикации, индексируемые в ведущих мировых информационно-аналитических системах научного цитирования </a:t>
                      </a:r>
                      <a:r>
                        <a:rPr lang="en-US" sz="1200" dirty="0">
                          <a:latin typeface="+mn-lt"/>
                        </a:rPr>
                        <a:t>Web of Science</a:t>
                      </a:r>
                      <a:r>
                        <a:rPr lang="ru-RU" sz="1200" dirty="0">
                          <a:latin typeface="+mn-lt"/>
                        </a:rPr>
                        <a:t> и </a:t>
                      </a:r>
                      <a:r>
                        <a:rPr lang="en-US" sz="1200" dirty="0">
                          <a:latin typeface="+mn-lt"/>
                        </a:rPr>
                        <a:t>Scopus</a:t>
                      </a:r>
                      <a:endParaRPr lang="ru-RU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  <a:cs typeface="Arial" panose="020B0604020202020204" pitchFamily="34" charset="0"/>
                        </a:rPr>
                        <a:t>Защита диссертационных работ </a:t>
                      </a:r>
                    </a:p>
                    <a:p>
                      <a:pPr algn="ctr"/>
                      <a:r>
                        <a:rPr lang="ru-RU" sz="1200" b="1" dirty="0">
                          <a:latin typeface="+mn-lt"/>
                          <a:cs typeface="Arial" panose="020B0604020202020204" pitchFamily="34" charset="0"/>
                        </a:rPr>
                        <a:t>(помощь с проездом, проживанием, оргвзносами, визами, суточными, научной литературой, электронными базами и т.д.)</a:t>
                      </a:r>
                    </a:p>
                  </a:txBody>
                  <a:tcPr marL="84719" marR="84719" marT="41476" marB="4147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270439"/>
                  </a:ext>
                </a:extLst>
              </a:tr>
              <a:tr h="44895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СВФУ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ИКФИА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73342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ИГИиПМНС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4068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ИФТПС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58050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ЯНИИСХ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31878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ИМЗ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ИГДС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marL="0" marR="0" indent="0" algn="just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АНИЦ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737692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marL="0" marR="0" indent="0" algn="just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ИГАБМ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841342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marL="0" marR="0" indent="0" algn="just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ЯНЦ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28456"/>
                  </a:ext>
                </a:extLst>
              </a:tr>
              <a:tr h="157273">
                <a:tc>
                  <a:txBody>
                    <a:bodyPr/>
                    <a:lstStyle/>
                    <a:p>
                      <a:pPr marL="0" marR="0" indent="0" algn="just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ИБПК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588809"/>
                  </a:ext>
                </a:extLst>
              </a:tr>
              <a:tr h="157273">
                <a:tc>
                  <a:txBody>
                    <a:bodyPr/>
                    <a:lstStyle/>
                    <a:p>
                      <a:pPr marL="0" marR="0" indent="0" algn="just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Государственная филармония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967597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marL="0" marR="0" indent="0" algn="ctr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60690"/>
                  </a:ext>
                </a:extLst>
              </a:tr>
              <a:tr h="314546">
                <a:tc gridSpan="3">
                  <a:txBody>
                    <a:bodyPr/>
                    <a:lstStyle/>
                    <a:p>
                      <a:pPr marL="0" marR="0" indent="0" algn="ctr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Средний размер финансовой помощи молодому ученому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54 тыс. руб.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825071"/>
                  </a:ext>
                </a:extLst>
              </a:tr>
              <a:tr h="314546">
                <a:tc gridSpan="3">
                  <a:txBody>
                    <a:bodyPr/>
                    <a:lstStyle/>
                    <a:p>
                      <a:pPr marL="0" marR="0" indent="0" algn="ctr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Средний возраст заявителей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32 года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7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30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B9F00C0-55DA-4E1B-B890-77A2B6F6F10C}"/>
              </a:ext>
            </a:extLst>
          </p:cNvPr>
          <p:cNvSpPr txBox="1"/>
          <p:nvPr/>
        </p:nvSpPr>
        <p:spPr>
          <a:xfrm>
            <a:off x="3303668" y="246415"/>
            <a:ext cx="5584663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ahnschrift Condensed" panose="020B0502040204020203" pitchFamily="34" charset="0"/>
              </a:rPr>
              <a:t>Научные мероприятия, организованные силами молодых ученых</a:t>
            </a:r>
          </a:p>
        </p:txBody>
      </p:sp>
      <p:pic>
        <p:nvPicPr>
          <p:cNvPr id="74" name="Picture 12">
            <a:extLst>
              <a:ext uri="{FF2B5EF4-FFF2-40B4-BE49-F238E27FC236}">
                <a16:creationId xmlns:a16="http://schemas.microsoft.com/office/drawing/2014/main" id="{CB54DE15-A391-4115-B13C-C09D5059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9858" y="9321221"/>
            <a:ext cx="45719" cy="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B2FA601-7BF0-8F38-3965-B433AC8DE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74518"/>
              </p:ext>
            </p:extLst>
          </p:nvPr>
        </p:nvGraphicFramePr>
        <p:xfrm>
          <a:off x="627529" y="735108"/>
          <a:ext cx="11143130" cy="5468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5153">
                  <a:extLst>
                    <a:ext uri="{9D8B030D-6E8A-4147-A177-3AD203B41FA5}">
                      <a16:colId xmlns:a16="http://schemas.microsoft.com/office/drawing/2014/main" val="3428646866"/>
                    </a:ext>
                  </a:extLst>
                </a:gridCol>
                <a:gridCol w="7117977">
                  <a:extLst>
                    <a:ext uri="{9D8B030D-6E8A-4147-A177-3AD203B41FA5}">
                      <a16:colId xmlns:a16="http://schemas.microsoft.com/office/drawing/2014/main" val="990541276"/>
                    </a:ext>
                  </a:extLst>
                </a:gridCol>
              </a:tblGrid>
              <a:tr h="3485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ФГБУН ФИЦ «Якутский научный центр Сибирского отделения Российской академии наук» Институт космофизических исследований и аэрономии им. Ю.Г. Шафера СО РАН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IV Летняя научная школа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молодых ученых-космофизиков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241916"/>
                  </a:ext>
                </a:extLst>
              </a:tr>
              <a:tr h="3485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ФГБУН ФИЦ «Якутский научный центр Сибирского отделения Российской академии наук» Институт физико-технических проблем Севера им В.П. Ларионова СО РАН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Молодежная секция "Материалы и технологии для экстремальных условий" среди молодых ученых и специалистов, аспирантов и студентов (в рамках Всероссийской конференции "Целостность и ресурс в экстремальных условиях" (ЦРЭУ-2024))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571536"/>
                  </a:ext>
                </a:extLst>
              </a:tr>
              <a:tr h="408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ФГАОУВО "Северо-Восточный федеральный университет им. М.К. Аммосова"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Аспирантские чтения "Северное сияние"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931852"/>
                  </a:ext>
                </a:extLst>
              </a:tr>
              <a:tr h="3485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ФГАОУВО "Северо-Восточный федеральный университет им. М.К. Аммосова"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Международная зимняя научная школа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Кыстык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870263"/>
                  </a:ext>
                </a:extLst>
              </a:tr>
              <a:tr h="57254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Аргентум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Молодежный технологический форум инженерных решений "Горизонт"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7222412"/>
                  </a:ext>
                </a:extLst>
              </a:tr>
              <a:tr h="30311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ФГБУН ФИЦ «Якутский научный центр Сибирского отделения Российской академии наук» Институт гуманитарных исследований и проблем малочисленных народов Севера СО РАН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Межрегиональная научно-методологическая конференция «Перспективы развития социологии в Якутии: история и современность»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554786"/>
                  </a:ext>
                </a:extLst>
              </a:tr>
              <a:tr h="408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ФГАОУВО "Северо-Восточный федеральный университет им. М.К. Аммосова"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Республиканский научный форум "Аспирантская школа 2024"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4319521"/>
                  </a:ext>
                </a:extLst>
              </a:tr>
              <a:tr h="8667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ФГАОУВО "Северо-Восточный федеральный университет им. М.К. Аммосова"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XII Всероссийский Фестиваль науки "НАУКА 0+"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9781683"/>
                  </a:ext>
                </a:extLst>
              </a:tr>
              <a:tr h="34701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ФГАОУВО "Северо-Восточный федеральный университет им. М.К. Аммосова"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Школа Геномного редактирования v 1.0 "Основы геномного редактирования"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2238452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"Фармджен"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Молодежная технологическая конференция "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BioMed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Polygon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2.0 - Стартуем инновации"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713987"/>
                  </a:ext>
                </a:extLst>
              </a:tr>
              <a:tr h="52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мероприятий регионального уровня</a:t>
                      </a: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379541098"/>
                  </a:ext>
                </a:extLst>
              </a:tr>
              <a:tr h="52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Среднее количество участников на 1 мероприятие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 чел</a:t>
                      </a: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3431051899"/>
                  </a:ext>
                </a:extLst>
              </a:tr>
              <a:tr h="52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 размер финансовой помощи на 1 мероприятие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195 тыс.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руб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4141067659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88BAE-45A1-ECF8-307A-FBB40716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65" y="6110299"/>
            <a:ext cx="1507964" cy="5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96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546</Words>
  <Application>Microsoft Office PowerPoint</Application>
  <PresentationFormat>Широкоэкранный</PresentationFormat>
  <Paragraphs>90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Bahnschrift Condensed</vt:lpstr>
      <vt:lpstr>Bahnschrift Light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Artur</dc:creator>
  <cp:lastModifiedBy>Artur</cp:lastModifiedBy>
  <cp:revision>60</cp:revision>
  <dcterms:created xsi:type="dcterms:W3CDTF">2021-02-12T05:14:34Z</dcterms:created>
  <dcterms:modified xsi:type="dcterms:W3CDTF">2025-09-24T09:03:15Z</dcterms:modified>
</cp:coreProperties>
</file>