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50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DBD9A-F189-48C7-A7B3-8B48A009E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FA1B2A-72CA-4747-89C6-DE19243E4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706206-37DB-4962-8C66-1C012B958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04F4AB-3BD3-4DB6-81B6-E19262614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F2C56B-19D5-425A-BBCF-C1E30C90D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64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55EB8-82AC-40B8-9088-E399CFA23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C77430-8951-4CDC-9DB3-333843A2F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820662-FBDD-4D94-9821-0C04AB7B2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7DE74-DC88-4E33-8DC9-A6606684E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11BB36-82EC-4475-8C95-DDC76EC0C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02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381A1F3-E2EE-4B4C-8F6F-2F0AF3C52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8B882D-4119-4E30-8685-E15BCDA5B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EC6B95-A34E-4D47-A74B-E842864F8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B164F2-A858-4C28-8217-C6F927AE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B33CA2-5185-4115-821C-2711B78DD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73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96F1D-5B9B-4CD0-8195-FA3A9EED4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D9520D-84C1-4CF4-83DA-A97693A99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2D3BCA-3CB7-4227-A182-41791B39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138986-8C9B-4281-8E18-591C39018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F71A80-C44F-4AF1-A332-E68FD9DDB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1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83B803-D500-4352-AA13-0003C9DE3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EF8D56-F706-47DC-A891-6579FB641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9EF4B0-7217-47BC-8BEA-144893B1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DD5BCA-FA6C-4D1D-8469-A02C98026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B6AB7-1B3B-49E2-8975-A873E4516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6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A3887-0A55-478D-AA88-9895C5A95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F77A4F-55C6-4D01-89C8-CA78883DF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0F425A-7D56-4187-B051-DE5522013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7550A6-AA3F-4F8F-8E9C-EDEDD647B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E94093-2112-40DE-B9E6-DEA8630EB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275A8E-C7DF-4B13-9D5C-E1777D7B5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41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B54AD-A1DA-42DE-BF0A-80C2DF1FF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617388-BEB2-455F-911A-164492139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E242B0-D766-4899-96FA-3491ADEE8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FE01D4-85D6-4798-8C3D-759778306F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B03928-4E76-4E43-9B74-1FAD4A6A5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85ED7DE-AD9A-4BAC-AD90-21AA77E4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853106-DCAE-4D64-B68F-24A02E47C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A8C5ED-C5E8-4686-AF7B-01DC554D1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31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25349-870D-48A9-9E63-CFD437C8E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ADC057F-63EC-4799-91C7-03D3011D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A37199-B2A0-4B56-8298-6BB35E784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42470F-A941-4867-891C-F156515D0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63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8EBBB83-8EBE-4569-883E-3C1DF7941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D6391E-100A-4F79-9CCF-B517B8839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14AA93-FF58-45CE-9F1D-A22E1F8A8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7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8385E-A9A5-4998-8FE9-1D990649D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1D2F5C-CDA4-4697-A981-B12E025FA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70DA0E-FA3B-494C-AA64-A25984FEF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EE8CAF-291C-4955-BBBE-68E341807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04DB53-CC29-446E-B00E-002F68CC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EF14C1-A550-49EC-B78C-723A989A6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48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83F03-613B-42EE-835D-403E9C061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4C45D03-AC04-4728-A094-5FC57A589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4D8BF7-4F9E-4DC9-8ED2-7DF3CA3EA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683CBD-C3A6-4E3E-A43B-0FD3CD167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664B17-D2DA-4780-9AC7-A1986DCF4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82A63C-D92F-48B6-80EB-DE9EDEDC7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17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33036-4D7C-4528-AACD-449966201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02BD57-1394-4B92-BF78-53C415569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EDFE55-0E05-4A5B-A5E5-F69D872ED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17C8D-DAFE-41E5-A27F-6CFB7B49BF1E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D0A95E-E702-42AA-A10D-3BBC886C4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07388B-CE2A-4854-89D5-0BB43F2E1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4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D2A419A5-B6B9-4CAE-A5C1-FB57F9DAF92E}"/>
              </a:ext>
            </a:extLst>
          </p:cNvPr>
          <p:cNvSpPr txBox="1"/>
          <p:nvPr/>
        </p:nvSpPr>
        <p:spPr>
          <a:xfrm>
            <a:off x="325706" y="217876"/>
            <a:ext cx="1157600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Bahnschrift Condensed" panose="020B0502040204020203" pitchFamily="34" charset="0"/>
              </a:rPr>
              <a:t>Постановление Правительства Республики Саха (Якутия) от 29 ноября 2021 г. N 495 "Об утверждении порядка предоставления грантов в форме субсидий из государственного бюджета Республики Саха (Якутия) социально ориентированным некоммерческим организациям, осуществляющим реализацию программ по поддержке молодых ученых Республики Саха (Якутия)"</a:t>
            </a:r>
          </a:p>
        </p:txBody>
      </p:sp>
      <p:pic>
        <p:nvPicPr>
          <p:cNvPr id="55" name="Picture 18">
            <a:extLst>
              <a:ext uri="{FF2B5EF4-FFF2-40B4-BE49-F238E27FC236}">
                <a16:creationId xmlns:a16="http://schemas.microsoft.com/office/drawing/2014/main" id="{28E68E85-7B1B-4B22-8F73-9DE3CC7C6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49" y="3854933"/>
            <a:ext cx="593887" cy="59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D1B2E65-E9FE-4360-8669-CE210E9E2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182" y="8287499"/>
            <a:ext cx="430210" cy="43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04D169A-6368-EFD7-2B4F-F77693B63FB0}"/>
              </a:ext>
            </a:extLst>
          </p:cNvPr>
          <p:cNvSpPr/>
          <p:nvPr/>
        </p:nvSpPr>
        <p:spPr>
          <a:xfrm>
            <a:off x="717817" y="2258616"/>
            <a:ext cx="2501633" cy="161585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Bahnschrift Condensed" panose="020B0502040204020203" pitchFamily="34" charset="0"/>
              </a:rPr>
              <a:t>Количество докладов на всероссийских и международных научных мероприятиях</a:t>
            </a:r>
          </a:p>
          <a:p>
            <a:pPr algn="ctr"/>
            <a:endParaRPr lang="ru-RU" sz="1200" dirty="0">
              <a:latin typeface="Bahnschrift Condensed" panose="020B0502040204020203" pitchFamily="34" charset="0"/>
            </a:endParaRPr>
          </a:p>
          <a:p>
            <a:pPr algn="ctr"/>
            <a:endParaRPr lang="ru-RU" sz="1200" dirty="0">
              <a:latin typeface="Bahnschrift Condensed" panose="020B0502040204020203" pitchFamily="34" charset="0"/>
            </a:endParaRPr>
          </a:p>
          <a:p>
            <a:pPr algn="ctr"/>
            <a:r>
              <a:rPr lang="ru-RU" dirty="0">
                <a:latin typeface="Bahnschrift Condensed" panose="020B0502040204020203" pitchFamily="34" charset="0"/>
              </a:rPr>
              <a:t>не менее 20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3D59E73-54E1-AC8C-BDEF-A1A8C29AF278}"/>
              </a:ext>
            </a:extLst>
          </p:cNvPr>
          <p:cNvSpPr/>
          <p:nvPr/>
        </p:nvSpPr>
        <p:spPr>
          <a:xfrm>
            <a:off x="6586704" y="2264360"/>
            <a:ext cx="2430957" cy="164480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Bahnschrift Condensed" panose="020B0502040204020203" pitchFamily="34" charset="0"/>
              </a:rPr>
              <a:t> Количество представленных к защите диссертационных работ</a:t>
            </a:r>
          </a:p>
          <a:p>
            <a:pPr algn="ctr"/>
            <a:endParaRPr lang="ru-RU" sz="1200" dirty="0">
              <a:latin typeface="Bahnschrift Condensed" panose="020B0502040204020203" pitchFamily="34" charset="0"/>
            </a:endParaRPr>
          </a:p>
          <a:p>
            <a:pPr algn="ctr"/>
            <a:endParaRPr lang="ru-RU" sz="1200" dirty="0">
              <a:latin typeface="Bahnschrift Condensed" panose="020B0502040204020203" pitchFamily="34" charset="0"/>
            </a:endParaRPr>
          </a:p>
          <a:p>
            <a:pPr algn="ctr"/>
            <a:r>
              <a:rPr lang="ru-RU" dirty="0">
                <a:latin typeface="Bahnschrift Condensed" panose="020B0502040204020203" pitchFamily="34" charset="0"/>
              </a:rPr>
              <a:t>не менее 2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8C2B9FC-A68F-D1EA-8230-69B0A34AEA5A}"/>
              </a:ext>
            </a:extLst>
          </p:cNvPr>
          <p:cNvSpPr/>
          <p:nvPr/>
        </p:nvSpPr>
        <p:spPr>
          <a:xfrm>
            <a:off x="3524897" y="2258618"/>
            <a:ext cx="2756360" cy="165054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Bahnschrift Condensed" panose="020B0502040204020203" pitchFamily="34" charset="0"/>
              </a:rPr>
              <a:t>Количество проведенных на территории Республики Саха (Якутия) всероссийских и региональных научных мероприятий</a:t>
            </a:r>
          </a:p>
          <a:p>
            <a:pPr algn="ctr"/>
            <a:endParaRPr lang="ru-RU" dirty="0">
              <a:latin typeface="Bahnschrift Condensed" panose="020B0502040204020203" pitchFamily="34" charset="0"/>
            </a:endParaRPr>
          </a:p>
          <a:p>
            <a:pPr algn="ctr"/>
            <a:r>
              <a:rPr lang="ru-RU" dirty="0">
                <a:latin typeface="Bahnschrift Condensed" panose="020B0502040204020203" pitchFamily="34" charset="0"/>
              </a:rPr>
              <a:t>не менее 7</a:t>
            </a:r>
            <a:endParaRPr lang="ru-RU" sz="1200" dirty="0">
              <a:latin typeface="Bahnschrift Condensed" panose="020B0502040204020203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84B15CD-9122-DE24-E55D-109769C60DD4}"/>
              </a:ext>
            </a:extLst>
          </p:cNvPr>
          <p:cNvSpPr/>
          <p:nvPr/>
        </p:nvSpPr>
        <p:spPr>
          <a:xfrm>
            <a:off x="325707" y="1730000"/>
            <a:ext cx="11576008" cy="32350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ahnschrift Condensed" panose="020B0502040204020203" pitchFamily="34" charset="0"/>
              </a:rPr>
              <a:t>Показатели, необходимые для достижения результата предоставления гранта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958C351-3339-68D3-5E82-369800B79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65" y="6110299"/>
            <a:ext cx="1507964" cy="529825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40731747-70EC-AF07-3D3A-CA023907C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32" y="3939546"/>
            <a:ext cx="1843388" cy="110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D90C1A68-706F-5E8A-9DB5-E84517CC7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994" y="4149331"/>
            <a:ext cx="2080457" cy="179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2">
            <a:extLst>
              <a:ext uri="{FF2B5EF4-FFF2-40B4-BE49-F238E27FC236}">
                <a16:creationId xmlns:a16="http://schemas.microsoft.com/office/drawing/2014/main" id="{22AF2311-C9D9-BBE0-5058-955BBF8E7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582" y="4068367"/>
            <a:ext cx="906971" cy="120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BA5E2BAB-74F2-D550-F1BE-CBE472883CFE}"/>
              </a:ext>
            </a:extLst>
          </p:cNvPr>
          <p:cNvSpPr/>
          <p:nvPr/>
        </p:nvSpPr>
        <p:spPr>
          <a:xfrm>
            <a:off x="325706" y="948734"/>
            <a:ext cx="4165688" cy="47797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ahnschrift Condensed" panose="020B0502040204020203" pitchFamily="34" charset="0"/>
              </a:rPr>
              <a:t>Соглашение о гранте №02/867 от 18.04.2023</a:t>
            </a:r>
          </a:p>
        </p:txBody>
      </p:sp>
      <p:pic>
        <p:nvPicPr>
          <p:cNvPr id="34" name="Picture 9">
            <a:extLst>
              <a:ext uri="{FF2B5EF4-FFF2-40B4-BE49-F238E27FC236}">
                <a16:creationId xmlns:a16="http://schemas.microsoft.com/office/drawing/2014/main" id="{92BB4B6A-BC7B-7244-6769-AD269DC4A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064" y="986802"/>
            <a:ext cx="371674" cy="37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5" name="Таблица 34">
            <a:extLst>
              <a:ext uri="{FF2B5EF4-FFF2-40B4-BE49-F238E27FC236}">
                <a16:creationId xmlns:a16="http://schemas.microsoft.com/office/drawing/2014/main" id="{48A6D43C-E6EB-3402-C6DD-26867CE37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369310"/>
              </p:ext>
            </p:extLst>
          </p:nvPr>
        </p:nvGraphicFramePr>
        <p:xfrm>
          <a:off x="8913156" y="986802"/>
          <a:ext cx="861780" cy="3939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1780">
                  <a:extLst>
                    <a:ext uri="{9D8B030D-6E8A-4147-A177-3AD203B41FA5}">
                      <a16:colId xmlns:a16="http://schemas.microsoft.com/office/drawing/2014/main" val="3243184045"/>
                    </a:ext>
                  </a:extLst>
                </a:gridCol>
              </a:tblGrid>
              <a:tr h="1926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2023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6223477"/>
                  </a:ext>
                </a:extLst>
              </a:tr>
              <a:tr h="201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5 000 000,0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8517937"/>
                  </a:ext>
                </a:extLst>
              </a:tr>
            </a:tbl>
          </a:graphicData>
        </a:graphic>
      </p:graphicFrame>
      <p:pic>
        <p:nvPicPr>
          <p:cNvPr id="36" name="Picture 4">
            <a:extLst>
              <a:ext uri="{FF2B5EF4-FFF2-40B4-BE49-F238E27FC236}">
                <a16:creationId xmlns:a16="http://schemas.microsoft.com/office/drawing/2014/main" id="{899801FF-0926-2E10-90C3-408BED811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826" y="863915"/>
            <a:ext cx="647616" cy="64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4">
            <a:extLst>
              <a:ext uri="{FF2B5EF4-FFF2-40B4-BE49-F238E27FC236}">
                <a16:creationId xmlns:a16="http://schemas.microsoft.com/office/drawing/2014/main" id="{AD72ECA2-F37E-6B15-FFCD-7AA262ACA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27" y="1042092"/>
            <a:ext cx="481644" cy="3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08C7D76-A795-DC92-233D-9E945C690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710" y="845040"/>
            <a:ext cx="1896936" cy="66649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703C131-E2CF-A43C-78DE-869086AF521F}"/>
              </a:ext>
            </a:extLst>
          </p:cNvPr>
          <p:cNvSpPr txBox="1"/>
          <p:nvPr/>
        </p:nvSpPr>
        <p:spPr>
          <a:xfrm>
            <a:off x="1119626" y="5397467"/>
            <a:ext cx="1390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Bahnschrift Condensed" panose="020B0502040204020203" pitchFamily="34" charset="0"/>
              </a:rPr>
              <a:t>23 доклада</a:t>
            </a:r>
          </a:p>
        </p:txBody>
      </p:sp>
      <p:pic>
        <p:nvPicPr>
          <p:cNvPr id="40" name="Picture 22">
            <a:extLst>
              <a:ext uri="{FF2B5EF4-FFF2-40B4-BE49-F238E27FC236}">
                <a16:creationId xmlns:a16="http://schemas.microsoft.com/office/drawing/2014/main" id="{EE377031-B8D2-AA1A-25D3-4AB52F279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301" y="5432157"/>
            <a:ext cx="308619" cy="33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3298E2D-BEE5-A5F6-8119-CBF74EED9613}"/>
              </a:ext>
            </a:extLst>
          </p:cNvPr>
          <p:cNvSpPr txBox="1"/>
          <p:nvPr/>
        </p:nvSpPr>
        <p:spPr>
          <a:xfrm>
            <a:off x="4022957" y="5852926"/>
            <a:ext cx="1524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Bahnschrift Condensed" panose="020B0502040204020203" pitchFamily="34" charset="0"/>
              </a:rPr>
              <a:t>13 мероприятий</a:t>
            </a:r>
          </a:p>
        </p:txBody>
      </p:sp>
      <p:pic>
        <p:nvPicPr>
          <p:cNvPr id="42" name="Picture 22">
            <a:extLst>
              <a:ext uri="{FF2B5EF4-FFF2-40B4-BE49-F238E27FC236}">
                <a16:creationId xmlns:a16="http://schemas.microsoft.com/office/drawing/2014/main" id="{717A9A77-201D-634B-B9F1-B576DDC74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365" y="5851265"/>
            <a:ext cx="308619" cy="33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090AD95-2149-6168-710D-011E44092FAF}"/>
              </a:ext>
            </a:extLst>
          </p:cNvPr>
          <p:cNvSpPr txBox="1"/>
          <p:nvPr/>
        </p:nvSpPr>
        <p:spPr>
          <a:xfrm>
            <a:off x="6727329" y="5812905"/>
            <a:ext cx="1524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Bahnschrift Condensed" panose="020B0502040204020203" pitchFamily="34" charset="0"/>
              </a:rPr>
              <a:t>3 защиты</a:t>
            </a:r>
          </a:p>
        </p:txBody>
      </p:sp>
      <p:pic>
        <p:nvPicPr>
          <p:cNvPr id="45" name="Picture 22">
            <a:extLst>
              <a:ext uri="{FF2B5EF4-FFF2-40B4-BE49-F238E27FC236}">
                <a16:creationId xmlns:a16="http://schemas.microsoft.com/office/drawing/2014/main" id="{84FC09DD-7BCF-F82F-26C8-A31AA81C5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779" y="5871198"/>
            <a:ext cx="308619" cy="33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>
            <a:extLst>
              <a:ext uri="{FF2B5EF4-FFF2-40B4-BE49-F238E27FC236}">
                <a16:creationId xmlns:a16="http://schemas.microsoft.com/office/drawing/2014/main" id="{B992C238-5746-7717-13E3-D305E4133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401" y="3939546"/>
            <a:ext cx="1072736" cy="62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>
            <a:extLst>
              <a:ext uri="{FF2B5EF4-FFF2-40B4-BE49-F238E27FC236}">
                <a16:creationId xmlns:a16="http://schemas.microsoft.com/office/drawing/2014/main" id="{2DF195C1-CF3F-2C0F-0D0F-14C63C6DB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124" y="4025881"/>
            <a:ext cx="1072736" cy="62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B1CEF19-A312-493D-097D-CD7D1E35B371}"/>
              </a:ext>
            </a:extLst>
          </p:cNvPr>
          <p:cNvSpPr/>
          <p:nvPr/>
        </p:nvSpPr>
        <p:spPr>
          <a:xfrm>
            <a:off x="9322752" y="2257421"/>
            <a:ext cx="2430957" cy="164480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Bahnschrift Condensed" panose="020B0502040204020203" pitchFamily="34" charset="0"/>
              </a:rPr>
              <a:t> Количество публикаций, индексируемых в ведущих мировых информационно-аналитических системах научного цитирования </a:t>
            </a:r>
            <a:r>
              <a:rPr lang="en-US" sz="1200" dirty="0">
                <a:latin typeface="Bahnschrift Condensed" panose="020B0502040204020203" pitchFamily="34" charset="0"/>
              </a:rPr>
              <a:t>Web of Science</a:t>
            </a:r>
            <a:r>
              <a:rPr lang="ru-RU" sz="1200" dirty="0">
                <a:latin typeface="Bahnschrift Condensed" panose="020B0502040204020203" pitchFamily="34" charset="0"/>
              </a:rPr>
              <a:t> и </a:t>
            </a:r>
            <a:r>
              <a:rPr lang="en-US" sz="1200" dirty="0">
                <a:latin typeface="Bahnschrift Condensed" panose="020B0502040204020203" pitchFamily="34" charset="0"/>
              </a:rPr>
              <a:t>Scopus</a:t>
            </a:r>
            <a:endParaRPr lang="ru-RU" sz="1200" dirty="0">
              <a:latin typeface="Bahnschrift Condensed" panose="020B0502040204020203" pitchFamily="34" charset="0"/>
            </a:endParaRPr>
          </a:p>
          <a:p>
            <a:pPr algn="ctr"/>
            <a:endParaRPr lang="ru-RU" sz="1200" dirty="0">
              <a:latin typeface="Bahnschrift Condensed" panose="020B0502040204020203" pitchFamily="34" charset="0"/>
            </a:endParaRPr>
          </a:p>
          <a:p>
            <a:pPr algn="ctr"/>
            <a:r>
              <a:rPr lang="ru-RU" dirty="0">
                <a:latin typeface="Bahnschrift Condensed" panose="020B0502040204020203" pitchFamily="34" charset="0"/>
              </a:rPr>
              <a:t>не менее 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B9B94E-53C1-291E-7B7F-D0B280172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869" y="4003487"/>
            <a:ext cx="1072736" cy="62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2">
            <a:extLst>
              <a:ext uri="{FF2B5EF4-FFF2-40B4-BE49-F238E27FC236}">
                <a16:creationId xmlns:a16="http://schemas.microsoft.com/office/drawing/2014/main" id="{8070709E-08E9-CD1B-8F61-D9546E2D0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329" y="4051757"/>
            <a:ext cx="906971" cy="120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F9822D-A78F-114A-AA13-0C9F6FC947BF}"/>
              </a:ext>
            </a:extLst>
          </p:cNvPr>
          <p:cNvSpPr txBox="1"/>
          <p:nvPr/>
        </p:nvSpPr>
        <p:spPr>
          <a:xfrm>
            <a:off x="9213354" y="5441942"/>
            <a:ext cx="1859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Bahnschrift Condensed" panose="020B0502040204020203" pitchFamily="34" charset="0"/>
              </a:rPr>
              <a:t>7 научных статей</a:t>
            </a:r>
          </a:p>
        </p:txBody>
      </p:sp>
      <p:pic>
        <p:nvPicPr>
          <p:cNvPr id="11" name="Picture 22">
            <a:extLst>
              <a:ext uri="{FF2B5EF4-FFF2-40B4-BE49-F238E27FC236}">
                <a16:creationId xmlns:a16="http://schemas.microsoft.com/office/drawing/2014/main" id="{9E809FC9-698E-FF70-E8EE-3F63DE927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476" y="5480079"/>
            <a:ext cx="308619" cy="33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058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12">
            <a:extLst>
              <a:ext uri="{FF2B5EF4-FFF2-40B4-BE49-F238E27FC236}">
                <a16:creationId xmlns:a16="http://schemas.microsoft.com/office/drawing/2014/main" id="{CB54DE15-A391-4115-B13C-C09D50591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79858" y="9321221"/>
            <a:ext cx="45719" cy="5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B7A59C-9E06-9765-50D6-E43A97B1A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792" y="6206552"/>
            <a:ext cx="1507964" cy="529825"/>
          </a:xfrm>
          <a:prstGeom prst="rect">
            <a:avLst/>
          </a:prstGeom>
        </p:spPr>
      </p:pic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21EF2FF0-E384-2CBF-2A38-6493FE743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845080"/>
              </p:ext>
            </p:extLst>
          </p:nvPr>
        </p:nvGraphicFramePr>
        <p:xfrm>
          <a:off x="457199" y="217876"/>
          <a:ext cx="11292349" cy="5942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542">
                  <a:extLst>
                    <a:ext uri="{9D8B030D-6E8A-4147-A177-3AD203B41FA5}">
                      <a16:colId xmlns:a16="http://schemas.microsoft.com/office/drawing/2014/main" val="938157034"/>
                    </a:ext>
                  </a:extLst>
                </a:gridCol>
                <a:gridCol w="2700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70774">
                  <a:extLst>
                    <a:ext uri="{9D8B030D-6E8A-4147-A177-3AD203B41FA5}">
                      <a16:colId xmlns:a16="http://schemas.microsoft.com/office/drawing/2014/main" val="2614982878"/>
                    </a:ext>
                  </a:extLst>
                </a:gridCol>
                <a:gridCol w="27372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40490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+mn-lt"/>
                          <a:cs typeface="Arial" panose="020B0604020202020204" pitchFamily="34" charset="0"/>
                        </a:rPr>
                        <a:t>Научная, </a:t>
                      </a:r>
                    </a:p>
                    <a:p>
                      <a:pPr algn="ctr"/>
                      <a:r>
                        <a:rPr lang="ru-RU" sz="1200" b="1" dirty="0">
                          <a:latin typeface="+mn-lt"/>
                          <a:cs typeface="Arial" panose="020B0604020202020204" pitchFamily="34" charset="0"/>
                        </a:rPr>
                        <a:t>научно-образовательная организация:</a:t>
                      </a:r>
                    </a:p>
                  </a:txBody>
                  <a:tcPr marL="84719" marR="84719" marT="41476" marB="4147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>
                          <a:latin typeface="+mn-lt"/>
                          <a:cs typeface="Arial" panose="020B0604020202020204" pitchFamily="34" charset="0"/>
                        </a:rPr>
                        <a:t>Доклады на всероссийских и международных научных мероприятиях </a:t>
                      </a:r>
                    </a:p>
                    <a:p>
                      <a:pPr algn="ctr"/>
                      <a:r>
                        <a:rPr lang="ru-RU" sz="1200" b="1" dirty="0">
                          <a:latin typeface="+mn-lt"/>
                          <a:cs typeface="Arial" panose="020B0604020202020204" pitchFamily="34" charset="0"/>
                        </a:rPr>
                        <a:t>(помощь с проездом, проживанием, оргвзносами, визами, суточными, научной литературой, электронными базами и т.д.)</a:t>
                      </a:r>
                    </a:p>
                  </a:txBody>
                  <a:tcPr marL="84719" marR="84719" marT="41476" marB="4147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Публикации, индексируемые в ведущих мировых информационно-аналитических системах научного цитирования </a:t>
                      </a:r>
                      <a:r>
                        <a:rPr lang="en-US" sz="1200" dirty="0">
                          <a:latin typeface="+mn-lt"/>
                        </a:rPr>
                        <a:t>Web of Science</a:t>
                      </a:r>
                      <a:r>
                        <a:rPr lang="ru-RU" sz="1200" dirty="0">
                          <a:latin typeface="+mn-lt"/>
                        </a:rPr>
                        <a:t> и </a:t>
                      </a:r>
                      <a:r>
                        <a:rPr lang="en-US" sz="1200" dirty="0">
                          <a:latin typeface="+mn-lt"/>
                        </a:rPr>
                        <a:t>Scopus</a:t>
                      </a:r>
                      <a:endParaRPr lang="ru-RU" sz="12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+mn-lt"/>
                          <a:cs typeface="Arial" panose="020B0604020202020204" pitchFamily="34" charset="0"/>
                        </a:rPr>
                        <a:t>Защита диссертационных работ </a:t>
                      </a:r>
                    </a:p>
                    <a:p>
                      <a:pPr algn="ctr"/>
                      <a:r>
                        <a:rPr lang="ru-RU" sz="1200" b="1" dirty="0">
                          <a:latin typeface="+mn-lt"/>
                          <a:cs typeface="Arial" panose="020B0604020202020204" pitchFamily="34" charset="0"/>
                        </a:rPr>
                        <a:t>(помощь с проездом, проживанием, оргвзносами, визами, суточными, научной литературой, электронными базами и т.д.)</a:t>
                      </a:r>
                    </a:p>
                  </a:txBody>
                  <a:tcPr marL="84719" marR="84719" marT="41476" marB="41476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270439"/>
                  </a:ext>
                </a:extLst>
              </a:tr>
              <a:tr h="448956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СВФУ им. М.К. Аммосова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546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ИКФИА СО РАН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073342"/>
                  </a:ext>
                </a:extLst>
              </a:tr>
              <a:tr h="314546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ИГИиПМНС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СО РАН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34068"/>
                  </a:ext>
                </a:extLst>
              </a:tr>
              <a:tr h="314546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ИФТПС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58050"/>
                  </a:ext>
                </a:extLst>
              </a:tr>
              <a:tr h="314546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ЯНИИСХ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31878"/>
                  </a:ext>
                </a:extLst>
              </a:tr>
              <a:tr h="314546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ИМЗ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546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ИГДС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546">
                <a:tc>
                  <a:txBody>
                    <a:bodyPr/>
                    <a:lstStyle/>
                    <a:p>
                      <a:pPr marL="0" marR="0" indent="0" algn="just" defTabSz="7365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АНИЦ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737692"/>
                  </a:ext>
                </a:extLst>
              </a:tr>
              <a:tr h="314546">
                <a:tc>
                  <a:txBody>
                    <a:bodyPr/>
                    <a:lstStyle/>
                    <a:p>
                      <a:pPr marL="0" marR="0" indent="0" algn="just" defTabSz="7365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ИГАБМ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841342"/>
                  </a:ext>
                </a:extLst>
              </a:tr>
              <a:tr h="314546">
                <a:tc>
                  <a:txBody>
                    <a:bodyPr/>
                    <a:lstStyle/>
                    <a:p>
                      <a:pPr marL="0" marR="0" indent="0" algn="just" defTabSz="7365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ЯНЦ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928456"/>
                  </a:ext>
                </a:extLst>
              </a:tr>
              <a:tr h="314546">
                <a:tc>
                  <a:txBody>
                    <a:bodyPr/>
                    <a:lstStyle/>
                    <a:p>
                      <a:pPr marL="0" marR="0" indent="0" algn="just" defTabSz="7365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ИБПК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588809"/>
                  </a:ext>
                </a:extLst>
              </a:tr>
              <a:tr h="314546">
                <a:tc>
                  <a:txBody>
                    <a:bodyPr/>
                    <a:lstStyle/>
                    <a:p>
                      <a:pPr marL="0" marR="0" indent="0" algn="ctr" defTabSz="7365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860690"/>
                  </a:ext>
                </a:extLst>
              </a:tr>
              <a:tr h="314546">
                <a:tc gridSpan="3">
                  <a:txBody>
                    <a:bodyPr/>
                    <a:lstStyle/>
                    <a:p>
                      <a:pPr marL="0" marR="0" indent="0" algn="ctr" defTabSz="7365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Средний размер финансовой помощи молодому ученому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62 тыс. руб.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825071"/>
                  </a:ext>
                </a:extLst>
              </a:tr>
              <a:tr h="314546">
                <a:tc gridSpan="3">
                  <a:txBody>
                    <a:bodyPr/>
                    <a:lstStyle/>
                    <a:p>
                      <a:pPr marL="0" marR="0" indent="0" algn="ctr" defTabSz="7365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Средний возраст заявителей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33 года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270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304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6B9F00C0-55DA-4E1B-B890-77A2B6F6F10C}"/>
              </a:ext>
            </a:extLst>
          </p:cNvPr>
          <p:cNvSpPr txBox="1"/>
          <p:nvPr/>
        </p:nvSpPr>
        <p:spPr>
          <a:xfrm>
            <a:off x="3303668" y="246415"/>
            <a:ext cx="5584663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Bahnschrift Condensed" panose="020B0502040204020203" pitchFamily="34" charset="0"/>
              </a:rPr>
              <a:t>Научные мероприятия, организованные силами молодых ученых</a:t>
            </a:r>
          </a:p>
        </p:txBody>
      </p:sp>
      <p:pic>
        <p:nvPicPr>
          <p:cNvPr id="74" name="Picture 12">
            <a:extLst>
              <a:ext uri="{FF2B5EF4-FFF2-40B4-BE49-F238E27FC236}">
                <a16:creationId xmlns:a16="http://schemas.microsoft.com/office/drawing/2014/main" id="{CB54DE15-A391-4115-B13C-C09D50591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79858" y="9321221"/>
            <a:ext cx="45719" cy="5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B2FA601-7BF0-8F38-3965-B433AC8DE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518081"/>
              </p:ext>
            </p:extLst>
          </p:nvPr>
        </p:nvGraphicFramePr>
        <p:xfrm>
          <a:off x="627529" y="735108"/>
          <a:ext cx="11143130" cy="5729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5153">
                  <a:extLst>
                    <a:ext uri="{9D8B030D-6E8A-4147-A177-3AD203B41FA5}">
                      <a16:colId xmlns:a16="http://schemas.microsoft.com/office/drawing/2014/main" val="3428646866"/>
                    </a:ext>
                  </a:extLst>
                </a:gridCol>
                <a:gridCol w="7117977">
                  <a:extLst>
                    <a:ext uri="{9D8B030D-6E8A-4147-A177-3AD203B41FA5}">
                      <a16:colId xmlns:a16="http://schemas.microsoft.com/office/drawing/2014/main" val="990541276"/>
                    </a:ext>
                  </a:extLst>
                </a:gridCol>
              </a:tblGrid>
              <a:tr h="3485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ФГАОУ ВО «Северо-Восточный федеральный университет им. М.К. Аммосова»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Аспирантские чтения "Северное сияние"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3241916"/>
                  </a:ext>
                </a:extLst>
              </a:tr>
              <a:tr h="3485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ФГБУН Институт мерзлотоведения им. П. И. Мельникова СО РАН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VII Всероссийский научный молодежный геокриологический форум с международным участием "Актуальные проблемы и перспективы развития геокриологии"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8571536"/>
                  </a:ext>
                </a:extLst>
              </a:tr>
              <a:tr h="40895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ГАУ ДПО РС(Я) «Институт развития профессионального образования»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III Аспирантские чтения для педагогов системы среднего профессионального образования Республики Саха (Якутия)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8931852"/>
                  </a:ext>
                </a:extLst>
              </a:tr>
              <a:tr h="3485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ИКФИА ФГБУН ФИЦ "Якутский научный центр СО РАН"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III Летняя научная школа молодых ученых-космофизиков, посвященная 50-летию Якутской комплексной установки ШАЛ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7870263"/>
                  </a:ext>
                </a:extLst>
              </a:tr>
              <a:tr h="57254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ООО "Якутская биотехнологическая компания"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Молодежная технологическая конференция "BioMed Polygon - Стартуем инновации"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7222412"/>
                  </a:ext>
                </a:extLst>
              </a:tr>
              <a:tr h="30311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ФГБОУ ВО "Арктический государственный агротехнологический университет"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Всероссийская научно-практическая конференция с международным участием "Устойчивое развитие сельского хозяйства и агросистем будущего в Арктике", в рамках Северного форума - 2023 года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0554786"/>
                  </a:ext>
                </a:extLst>
              </a:tr>
              <a:tr h="40895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ФГАОУ ВО «Северо-Восточный федеральный университет им. М.К. Аммосова»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Научная школа для молодых ученых "Численное моделирование многомаштабных, мультифизичных проблем освоения криолитозоны"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4319521"/>
                  </a:ext>
                </a:extLst>
              </a:tr>
              <a:tr h="8667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ЯНИИСХ им. М.Г. Сафронова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XVII Всероссийской научно-практической конференции «Сафроновские чтения»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9781683"/>
                  </a:ext>
                </a:extLst>
              </a:tr>
              <a:tr h="34701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ФГАОУ ВО «Северо-Восточный федеральный университет им. М.К. Аммосова»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Всероссийская НПК с международным участием "Актуальные вопросы теплофизики, энергетики и гидрогазодинамики в Арктических и Субарктических территориях"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2238452"/>
                  </a:ext>
                </a:extLst>
              </a:tr>
              <a:tr h="26034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ФГАОУ ВО «Северо-Восточный федеральный университет им. М.К. Аммосова»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Республиканская научая конференция «Аспирантские чтения-2023»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3713987"/>
                  </a:ext>
                </a:extLst>
              </a:tr>
              <a:tr h="17367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ФГАОУ ВО «Северо-Восточный федеральный университет им. М.К. Аммосова»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XI Всероссийский Фестиваль науки  "NAUKA 0+" в Республике Саха (Якутия)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300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ИФТПС ФГБУН ФИЦ "Якутский научный центр СО РАН"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Научная школа В.П. Ларионова среди молодых ученых и специалистов (в рамках Евразийского Симпозиума по проблемам прочности и ресурса в условиях климатически низких температур, посвященная 85-летию со дня рождения академика В.П. Ларионова)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3471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ФГАОУ ВО «Северо-Восточный федеральный университет им. М.К. Аммосова»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Научный десант молодых ученых в Верхоянский район Якутии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9780324"/>
                  </a:ext>
                </a:extLst>
              </a:tr>
              <a:tr h="520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ВСЕГО</a:t>
                      </a: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 мероприятий регионального уровня</a:t>
                      </a: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1379541098"/>
                  </a:ext>
                </a:extLst>
              </a:tr>
              <a:tr h="520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Среднее количество участников на 1 мероприятие</a:t>
                      </a: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 чел</a:t>
                      </a: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3431051899"/>
                  </a:ext>
                </a:extLst>
              </a:tr>
              <a:tr h="520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Средний размер финансовой помощи на 1 мероприятие</a:t>
                      </a: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148 тыс.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руб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4141067659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88BAE-45A1-ECF8-307A-FBB407161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65" y="6110299"/>
            <a:ext cx="1507964" cy="52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967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644</Words>
  <Application>Microsoft Office PowerPoint</Application>
  <PresentationFormat>Широкоэкранный</PresentationFormat>
  <Paragraphs>96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Arial Narrow</vt:lpstr>
      <vt:lpstr>Bahnschrift Condensed</vt:lpstr>
      <vt:lpstr>Bahnschrift Light Condensed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Artur</dc:creator>
  <cp:lastModifiedBy>Artur</cp:lastModifiedBy>
  <cp:revision>59</cp:revision>
  <dcterms:created xsi:type="dcterms:W3CDTF">2021-02-12T05:14:34Z</dcterms:created>
  <dcterms:modified xsi:type="dcterms:W3CDTF">2025-09-24T08:37:11Z</dcterms:modified>
</cp:coreProperties>
</file>